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59F259-CA6B-4B6E-B08A-C3A74FB83254}" type="datetimeFigureOut">
              <a:rPr lang="pt-PT" smtClean="0"/>
              <a:t>02-04-2016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90F728-864E-4602-9C37-4C1EC18FA4C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88582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0F728-864E-4602-9C37-4C1EC18FA4CF}" type="slidenum">
              <a:rPr lang="pt-PT" smtClean="0"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3329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1"/>
            <a:ext cx="9144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1"/>
            <a:ext cx="9144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pt-PT" smtClean="0"/>
              <a:t>Faça clique para editar o estilo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D9FAF37F-330D-4016-8716-5390FEAE4B85}" type="datetimeFigureOut">
              <a:rPr lang="pt-PT" smtClean="0"/>
              <a:t>02-04-2016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100A-F60F-46DF-9A37-36C8722E32BF}" type="slidenum">
              <a:rPr lang="pt-PT" smtClean="0"/>
              <a:t>‹nº›</a:t>
            </a:fld>
            <a:endParaRPr lang="pt-PT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8857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AF37F-330D-4016-8716-5390FEAE4B85}" type="datetimeFigureOut">
              <a:rPr lang="pt-PT" smtClean="0"/>
              <a:t>02-04-2016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100A-F60F-46DF-9A37-36C8722E32B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8825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AF37F-330D-4016-8716-5390FEAE4B85}" type="datetimeFigureOut">
              <a:rPr lang="pt-PT" smtClean="0"/>
              <a:t>02-04-2016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100A-F60F-46DF-9A37-36C8722E32BF}" type="slidenum">
              <a:rPr lang="pt-PT" smtClean="0"/>
              <a:t>‹nº›</a:t>
            </a:fld>
            <a:endParaRPr lang="pt-PT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7947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AF37F-330D-4016-8716-5390FEAE4B85}" type="datetimeFigureOut">
              <a:rPr lang="pt-PT" smtClean="0"/>
              <a:t>02-04-2016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100A-F60F-46DF-9A37-36C8722E32B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3707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1"/>
            <a:ext cx="9144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AF37F-330D-4016-8716-5390FEAE4B85}" type="datetimeFigureOut">
              <a:rPr lang="pt-PT" smtClean="0"/>
              <a:t>02-04-2016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100A-F60F-46DF-9A37-36C8722E32BF}" type="slidenum">
              <a:rPr lang="pt-PT" smtClean="0"/>
              <a:t>‹nº›</a:t>
            </a:fld>
            <a:endParaRPr lang="pt-PT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0438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5" y="2286000"/>
            <a:ext cx="3566160" cy="402336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AF37F-330D-4016-8716-5390FEAE4B85}" type="datetimeFigureOut">
              <a:rPr lang="pt-PT" smtClean="0"/>
              <a:t>02-04-2016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100A-F60F-46DF-9A37-36C8722E32B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7448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316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pt-PT" smtClean="0"/>
              <a:t>Clique para editar os estilos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3166" y="2967788"/>
            <a:ext cx="3566160" cy="3341572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AF37F-330D-4016-8716-5390FEAE4B85}" type="datetimeFigureOut">
              <a:rPr lang="pt-PT" smtClean="0"/>
              <a:t>02-04-2016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100A-F60F-46DF-9A37-36C8722E32B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9305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AF37F-330D-4016-8716-5390FEAE4B85}" type="datetimeFigureOut">
              <a:rPr lang="pt-PT" smtClean="0"/>
              <a:t>02-04-2016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100A-F60F-46DF-9A37-36C8722E32B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50610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AF37F-330D-4016-8716-5390FEAE4B85}" type="datetimeFigureOut">
              <a:rPr lang="pt-PT" smtClean="0"/>
              <a:t>02-04-2016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100A-F60F-46DF-9A37-36C8722E32B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5710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AF37F-330D-4016-8716-5390FEAE4B85}" type="datetimeFigureOut">
              <a:rPr lang="pt-PT" smtClean="0"/>
              <a:t>02-04-2016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100A-F60F-46DF-9A37-36C8722E32B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1500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AF37F-330D-4016-8716-5390FEAE4B85}" type="datetimeFigureOut">
              <a:rPr lang="pt-PT" smtClean="0"/>
              <a:t>02-04-2016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100A-F60F-46DF-9A37-36C8722E32BF}" type="slidenum">
              <a:rPr lang="pt-PT" smtClean="0"/>
              <a:t>‹nº›</a:t>
            </a:fld>
            <a:endParaRPr lang="pt-PT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0764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pt-PT" dirty="0"/>
              <a:t>Editar os estilos de texto do Modelo Global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9FAF37F-330D-4016-8716-5390FEAE4B85}" type="datetimeFigureOut">
              <a:rPr lang="pt-PT" smtClean="0"/>
              <a:t>02-04-2016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D64100A-F60F-46DF-9A37-36C8722E32BF}" type="slidenum">
              <a:rPr lang="pt-PT" smtClean="0"/>
              <a:t>‹nº›</a:t>
            </a:fld>
            <a:endParaRPr lang="pt-PT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0530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PT" dirty="0" smtClean="0"/>
              <a:t>ESPAÑOL – 7º CURSO</a:t>
            </a:r>
          </a:p>
          <a:p>
            <a:r>
              <a:rPr lang="pt-PT" dirty="0" smtClean="0"/>
              <a:t>CLASE B – NIVEL A1</a:t>
            </a:r>
            <a:endParaRPr lang="pt-PT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07504" y="4725144"/>
            <a:ext cx="6152828" cy="20162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5000" lnSpcReduction="20000"/>
          </a:bodyPr>
          <a:lstStyle>
            <a:lvl1pPr algn="r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2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es-ES_tradnl" sz="8000" dirty="0" smtClean="0">
                <a:solidFill>
                  <a:schemeClr val="accent3">
                    <a:lumMod val="50000"/>
                  </a:schemeClr>
                </a:solidFill>
              </a:rPr>
              <a:t>Presente del indicativo</a:t>
            </a:r>
            <a:r>
              <a:rPr lang="es-ES_tradnl" sz="91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s-ES_tradnl" sz="91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s-ES_tradnl" sz="4700" dirty="0" smtClean="0">
                <a:solidFill>
                  <a:schemeClr val="accent3">
                    <a:lumMod val="50000"/>
                  </a:schemeClr>
                </a:solidFill>
              </a:rPr>
              <a:t>Verbos Irregulares y pronominales</a:t>
            </a:r>
          </a:p>
          <a:p>
            <a:pPr algn="ctr">
              <a:lnSpc>
                <a:spcPct val="120000"/>
              </a:lnSpc>
            </a:pPr>
            <a:r>
              <a:rPr lang="es-ES_tradnl" sz="38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s-ES_tradnl" sz="3800" cap="none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terminados en –</a:t>
            </a:r>
            <a:r>
              <a:rPr lang="es-ES_tradnl" sz="3800" cap="none" dirty="0" err="1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</a:t>
            </a:r>
            <a:r>
              <a:rPr lang="es-ES_tradnl" sz="38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s-ES_tradnl" sz="1800" b="1" dirty="0">
                <a:solidFill>
                  <a:schemeClr val="accent3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endParaRPr lang="es-ES_tradnl" sz="1800" b="1" dirty="0" smtClean="0">
              <a:solidFill>
                <a:schemeClr val="accent3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algn="ctr">
              <a:lnSpc>
                <a:spcPct val="120000"/>
              </a:lnSpc>
            </a:pPr>
            <a:r>
              <a:rPr lang="es-ES_tradnl" sz="3800" cap="none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</a:p>
          <a:p>
            <a:pPr algn="ctr">
              <a:lnSpc>
                <a:spcPct val="120000"/>
              </a:lnSpc>
            </a:pPr>
            <a:r>
              <a:rPr lang="es-ES_tradnl" sz="3800" cap="none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Corrección de los ejercicios</a:t>
            </a:r>
            <a:endParaRPr lang="es-ES_tradnl" sz="3800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428687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-108520" y="2279154"/>
            <a:ext cx="9250234" cy="4572000"/>
          </a:xfrm>
        </p:spPr>
      </p:sp>
      <p:sp>
        <p:nvSpPr>
          <p:cNvPr id="12" name="Título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5829300" cy="1463040"/>
          </a:xfrm>
        </p:spPr>
        <p:txBody>
          <a:bodyPr>
            <a:noAutofit/>
          </a:bodyPr>
          <a:lstStyle/>
          <a:p>
            <a:pPr algn="l"/>
            <a:r>
              <a:rPr lang="es-ES_tradnl" sz="4000" b="1" dirty="0"/>
              <a:t>1. Pon los pronombres reflexivos según convenga</a:t>
            </a:r>
            <a:r>
              <a:rPr lang="es-ES_tradnl" sz="4000" b="1" dirty="0" smtClean="0"/>
              <a:t>.</a:t>
            </a:r>
            <a:endParaRPr lang="pt-PT" sz="4000" dirty="0"/>
          </a:p>
        </p:txBody>
      </p:sp>
      <p:sp>
        <p:nvSpPr>
          <p:cNvPr id="13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6444208" y="332656"/>
            <a:ext cx="2400300" cy="1463040"/>
          </a:xfrm>
        </p:spPr>
        <p:txBody>
          <a:bodyPr/>
          <a:lstStyle/>
          <a:p>
            <a:r>
              <a:rPr lang="pt-PT" dirty="0"/>
              <a:t>ESPAÑOL – 7º CURSO</a:t>
            </a:r>
          </a:p>
          <a:p>
            <a:r>
              <a:rPr lang="pt-PT" dirty="0"/>
              <a:t>CLASE B – NIVEL </a:t>
            </a:r>
            <a:r>
              <a:rPr lang="pt-PT" dirty="0" smtClean="0"/>
              <a:t>A1</a:t>
            </a:r>
            <a:endParaRPr lang="pt-PT" dirty="0"/>
          </a:p>
        </p:txBody>
      </p:sp>
      <p:cxnSp>
        <p:nvCxnSpPr>
          <p:cNvPr id="14" name="Conexão recta 13"/>
          <p:cNvCxnSpPr/>
          <p:nvPr/>
        </p:nvCxnSpPr>
        <p:spPr>
          <a:xfrm>
            <a:off x="6300192" y="476672"/>
            <a:ext cx="0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ângulo 1"/>
          <p:cNvSpPr/>
          <p:nvPr/>
        </p:nvSpPr>
        <p:spPr>
          <a:xfrm>
            <a:off x="193019" y="2897644"/>
            <a:ext cx="842493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457200" algn="just">
              <a:lnSpc>
                <a:spcPct val="150000"/>
              </a:lnSpc>
              <a:buAutoNum type="alphaLcParenR"/>
            </a:pPr>
            <a:r>
              <a:rPr lang="es-ES_tradnl" sz="2000" dirty="0" smtClean="0"/>
              <a:t>Pablo    levanta </a:t>
            </a:r>
            <a:r>
              <a:rPr lang="es-ES_tradnl" sz="2000" dirty="0"/>
              <a:t>a las 11:00,  </a:t>
            </a:r>
            <a:r>
              <a:rPr lang="es-ES_tradnl" sz="2000" dirty="0" smtClean="0"/>
              <a:t>   ducha </a:t>
            </a:r>
            <a:r>
              <a:rPr lang="es-ES_tradnl" sz="2000" dirty="0"/>
              <a:t>y desayuna a las 12. Normalmente no  </a:t>
            </a:r>
            <a:r>
              <a:rPr lang="es-ES_tradnl" sz="2000" dirty="0" smtClean="0"/>
              <a:t>   peina </a:t>
            </a:r>
            <a:r>
              <a:rPr lang="es-ES_tradnl" sz="2000" dirty="0"/>
              <a:t>porque está calvo, </a:t>
            </a:r>
            <a:r>
              <a:rPr lang="es-ES_tradnl" sz="2000" dirty="0" smtClean="0"/>
              <a:t>pero     afeita </a:t>
            </a:r>
            <a:r>
              <a:rPr lang="es-ES_tradnl" sz="2000" dirty="0"/>
              <a:t>todos los días. </a:t>
            </a:r>
            <a:endParaRPr lang="pt-PT" sz="2000" dirty="0"/>
          </a:p>
          <a:p>
            <a:pPr algn="just">
              <a:lnSpc>
                <a:spcPct val="150000"/>
              </a:lnSpc>
            </a:pPr>
            <a:r>
              <a:rPr lang="es-ES_tradnl" sz="2000" dirty="0"/>
              <a:t>b) Yo  </a:t>
            </a:r>
            <a:r>
              <a:rPr lang="es-ES_tradnl" sz="2000" dirty="0" smtClean="0"/>
              <a:t>    ducho </a:t>
            </a:r>
            <a:r>
              <a:rPr lang="es-ES_tradnl" sz="2000" dirty="0"/>
              <a:t>todos los días a las ocho.</a:t>
            </a:r>
            <a:endParaRPr lang="pt-PT" sz="2000" dirty="0"/>
          </a:p>
          <a:p>
            <a:pPr algn="just">
              <a:lnSpc>
                <a:spcPct val="150000"/>
              </a:lnSpc>
            </a:pPr>
            <a:r>
              <a:rPr lang="es-ES_tradnl" sz="2000" dirty="0"/>
              <a:t>c) Mis padres  </a:t>
            </a:r>
            <a:r>
              <a:rPr lang="es-ES_tradnl" sz="2000" dirty="0" smtClean="0"/>
              <a:t>   acuestan </a:t>
            </a:r>
            <a:r>
              <a:rPr lang="es-ES_tradnl" sz="2000" dirty="0"/>
              <a:t>muy tarde y  </a:t>
            </a:r>
            <a:r>
              <a:rPr lang="es-ES_tradnl" sz="2000" dirty="0" smtClean="0"/>
              <a:t>   despiertan </a:t>
            </a:r>
            <a:r>
              <a:rPr lang="es-ES_tradnl" sz="2000" dirty="0"/>
              <a:t>muy temprano.</a:t>
            </a:r>
            <a:endParaRPr lang="pt-PT" sz="2000" dirty="0"/>
          </a:p>
          <a:p>
            <a:pPr algn="just">
              <a:lnSpc>
                <a:spcPct val="150000"/>
              </a:lnSpc>
            </a:pPr>
            <a:r>
              <a:rPr lang="es-ES_tradnl" sz="2000" dirty="0"/>
              <a:t>d) </a:t>
            </a:r>
            <a:r>
              <a:rPr lang="es-ES_tradnl" sz="2000" dirty="0" smtClean="0"/>
              <a:t>¿Cómo     llamáis?</a:t>
            </a:r>
            <a:endParaRPr lang="pt-PT" sz="2000" dirty="0"/>
          </a:p>
          <a:p>
            <a:pPr algn="just">
              <a:lnSpc>
                <a:spcPct val="150000"/>
              </a:lnSpc>
            </a:pPr>
            <a:r>
              <a:rPr lang="es-ES_tradnl" sz="2000" dirty="0"/>
              <a:t>e) Mi madre siempre dice: “Tú  </a:t>
            </a:r>
            <a:r>
              <a:rPr lang="es-ES_tradnl" sz="2000" dirty="0" smtClean="0"/>
              <a:t>   cepillas </a:t>
            </a:r>
            <a:r>
              <a:rPr lang="es-ES_tradnl" sz="2000" dirty="0"/>
              <a:t>los dientes pocas veces”.</a:t>
            </a:r>
            <a:endParaRPr lang="pt-PT" sz="2000" dirty="0"/>
          </a:p>
          <a:p>
            <a:pPr algn="just">
              <a:lnSpc>
                <a:spcPct val="150000"/>
              </a:lnSpc>
            </a:pPr>
            <a:r>
              <a:rPr lang="es-ES_tradnl" sz="2000" dirty="0"/>
              <a:t>f) Nosotros  </a:t>
            </a:r>
            <a:r>
              <a:rPr lang="es-ES_tradnl" sz="2000" dirty="0" smtClean="0"/>
              <a:t>      sentamos </a:t>
            </a:r>
            <a:r>
              <a:rPr lang="es-ES_tradnl" sz="2000" dirty="0"/>
              <a:t>para desayunar todos juntos. </a:t>
            </a:r>
            <a:endParaRPr lang="pt-PT" sz="2000" dirty="0"/>
          </a:p>
        </p:txBody>
      </p:sp>
      <p:sp>
        <p:nvSpPr>
          <p:cNvPr id="16" name="Rectângulo 15"/>
          <p:cNvSpPr/>
          <p:nvPr/>
        </p:nvSpPr>
        <p:spPr>
          <a:xfrm>
            <a:off x="1307377" y="2908667"/>
            <a:ext cx="393056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s-ES_tradnl" sz="100" b="1" dirty="0" smtClean="0">
              <a:solidFill>
                <a:schemeClr val="bg1"/>
              </a:solidFill>
            </a:endParaRPr>
          </a:p>
          <a:p>
            <a:endParaRPr lang="es-ES_tradnl" sz="100" b="1" dirty="0">
              <a:solidFill>
                <a:schemeClr val="bg1"/>
              </a:solidFill>
            </a:endParaRPr>
          </a:p>
          <a:p>
            <a:endParaRPr lang="es-ES_tradnl" sz="100" b="1" dirty="0" smtClean="0">
              <a:solidFill>
                <a:schemeClr val="bg1"/>
              </a:solidFill>
            </a:endParaRPr>
          </a:p>
          <a:p>
            <a:endParaRPr lang="es-ES_tradnl" sz="100" b="1" dirty="0">
              <a:solidFill>
                <a:schemeClr val="bg1"/>
              </a:solidFill>
            </a:endParaRPr>
          </a:p>
          <a:p>
            <a:endParaRPr lang="es-ES_tradnl" sz="100" b="1" dirty="0" smtClean="0">
              <a:solidFill>
                <a:schemeClr val="bg1"/>
              </a:solidFill>
            </a:endParaRPr>
          </a:p>
          <a:p>
            <a:endParaRPr lang="es-ES_tradnl" sz="100" b="1" dirty="0">
              <a:solidFill>
                <a:schemeClr val="bg1"/>
              </a:solidFill>
            </a:endParaRPr>
          </a:p>
          <a:p>
            <a:endParaRPr lang="es-ES_tradnl" sz="100" b="1" dirty="0" smtClean="0">
              <a:solidFill>
                <a:schemeClr val="bg1"/>
              </a:solidFill>
            </a:endParaRPr>
          </a:p>
          <a:p>
            <a:r>
              <a:rPr lang="es-ES_tradnl" b="1" dirty="0" smtClean="0">
                <a:solidFill>
                  <a:schemeClr val="bg1"/>
                </a:solidFill>
              </a:rPr>
              <a:t>se</a:t>
            </a:r>
            <a:endParaRPr lang="pt-PT" dirty="0"/>
          </a:p>
        </p:txBody>
      </p:sp>
      <p:sp>
        <p:nvSpPr>
          <p:cNvPr id="17" name="Rectângulo 16"/>
          <p:cNvSpPr/>
          <p:nvPr/>
        </p:nvSpPr>
        <p:spPr>
          <a:xfrm>
            <a:off x="3749402" y="2908667"/>
            <a:ext cx="393056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s-ES_tradnl" sz="100" b="1" dirty="0" smtClean="0">
              <a:solidFill>
                <a:schemeClr val="bg1"/>
              </a:solidFill>
            </a:endParaRPr>
          </a:p>
          <a:p>
            <a:endParaRPr lang="es-ES_tradnl" sz="100" b="1" dirty="0">
              <a:solidFill>
                <a:schemeClr val="bg1"/>
              </a:solidFill>
            </a:endParaRPr>
          </a:p>
          <a:p>
            <a:endParaRPr lang="es-ES_tradnl" sz="100" b="1" dirty="0" smtClean="0">
              <a:solidFill>
                <a:schemeClr val="bg1"/>
              </a:solidFill>
            </a:endParaRPr>
          </a:p>
          <a:p>
            <a:endParaRPr lang="es-ES_tradnl" sz="100" b="1" dirty="0">
              <a:solidFill>
                <a:schemeClr val="bg1"/>
              </a:solidFill>
            </a:endParaRPr>
          </a:p>
          <a:p>
            <a:endParaRPr lang="es-ES_tradnl" sz="100" b="1" dirty="0" smtClean="0">
              <a:solidFill>
                <a:schemeClr val="bg1"/>
              </a:solidFill>
            </a:endParaRPr>
          </a:p>
          <a:p>
            <a:endParaRPr lang="es-ES_tradnl" sz="100" b="1" dirty="0">
              <a:solidFill>
                <a:schemeClr val="bg1"/>
              </a:solidFill>
            </a:endParaRPr>
          </a:p>
          <a:p>
            <a:endParaRPr lang="es-ES_tradnl" sz="100" b="1" dirty="0" smtClean="0">
              <a:solidFill>
                <a:schemeClr val="bg1"/>
              </a:solidFill>
            </a:endParaRPr>
          </a:p>
          <a:p>
            <a:r>
              <a:rPr lang="es-ES_tradnl" b="1" dirty="0" smtClean="0">
                <a:solidFill>
                  <a:schemeClr val="bg1"/>
                </a:solidFill>
              </a:rPr>
              <a:t>se</a:t>
            </a:r>
            <a:endParaRPr lang="pt-PT" dirty="0"/>
          </a:p>
        </p:txBody>
      </p:sp>
      <p:sp>
        <p:nvSpPr>
          <p:cNvPr id="18" name="Rectângulo 17"/>
          <p:cNvSpPr/>
          <p:nvPr/>
        </p:nvSpPr>
        <p:spPr>
          <a:xfrm>
            <a:off x="513030" y="3407509"/>
            <a:ext cx="39305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s-ES_tradnl" sz="100" b="1" dirty="0" smtClean="0">
              <a:solidFill>
                <a:schemeClr val="bg1"/>
              </a:solidFill>
            </a:endParaRPr>
          </a:p>
          <a:p>
            <a:endParaRPr lang="es-ES_tradnl" sz="100" b="1" dirty="0">
              <a:solidFill>
                <a:schemeClr val="bg1"/>
              </a:solidFill>
            </a:endParaRPr>
          </a:p>
          <a:p>
            <a:endParaRPr lang="es-ES_tradnl" sz="100" b="1" dirty="0" smtClean="0">
              <a:solidFill>
                <a:schemeClr val="bg1"/>
              </a:solidFill>
            </a:endParaRPr>
          </a:p>
          <a:p>
            <a:endParaRPr lang="es-ES_tradnl" sz="100" b="1" dirty="0" smtClean="0">
              <a:solidFill>
                <a:schemeClr val="bg1"/>
              </a:solidFill>
            </a:endParaRPr>
          </a:p>
          <a:p>
            <a:r>
              <a:rPr lang="es-ES_tradnl" b="1" dirty="0" smtClean="0">
                <a:solidFill>
                  <a:schemeClr val="bg1"/>
                </a:solidFill>
              </a:rPr>
              <a:t>se</a:t>
            </a:r>
            <a:endParaRPr lang="pt-PT" dirty="0"/>
          </a:p>
        </p:txBody>
      </p:sp>
      <p:sp>
        <p:nvSpPr>
          <p:cNvPr id="19" name="Rectângulo 18"/>
          <p:cNvSpPr/>
          <p:nvPr/>
        </p:nvSpPr>
        <p:spPr>
          <a:xfrm>
            <a:off x="3861079" y="3415451"/>
            <a:ext cx="39305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s-ES_tradnl" sz="100" b="1" dirty="0" smtClean="0">
              <a:solidFill>
                <a:schemeClr val="bg1"/>
              </a:solidFill>
            </a:endParaRPr>
          </a:p>
          <a:p>
            <a:endParaRPr lang="es-ES_tradnl" sz="100" b="1" dirty="0">
              <a:solidFill>
                <a:schemeClr val="bg1"/>
              </a:solidFill>
            </a:endParaRPr>
          </a:p>
          <a:p>
            <a:endParaRPr lang="es-ES_tradnl" sz="100" b="1" dirty="0" smtClean="0">
              <a:solidFill>
                <a:schemeClr val="bg1"/>
              </a:solidFill>
            </a:endParaRPr>
          </a:p>
          <a:p>
            <a:endParaRPr lang="es-ES_tradnl" sz="100" b="1" dirty="0" smtClean="0">
              <a:solidFill>
                <a:schemeClr val="bg1"/>
              </a:solidFill>
            </a:endParaRPr>
          </a:p>
          <a:p>
            <a:r>
              <a:rPr lang="es-ES_tradnl" b="1" dirty="0" smtClean="0">
                <a:solidFill>
                  <a:schemeClr val="bg1"/>
                </a:solidFill>
              </a:rPr>
              <a:t>se</a:t>
            </a:r>
            <a:endParaRPr lang="pt-PT" dirty="0"/>
          </a:p>
        </p:txBody>
      </p:sp>
      <p:sp>
        <p:nvSpPr>
          <p:cNvPr id="20" name="Rectângulo 19"/>
          <p:cNvSpPr/>
          <p:nvPr/>
        </p:nvSpPr>
        <p:spPr>
          <a:xfrm>
            <a:off x="762164" y="3868931"/>
            <a:ext cx="47801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s-ES_tradnl" sz="100" b="1" dirty="0" smtClean="0">
              <a:solidFill>
                <a:schemeClr val="bg1"/>
              </a:solidFill>
            </a:endParaRPr>
          </a:p>
          <a:p>
            <a:endParaRPr lang="es-ES_tradnl" sz="100" b="1" dirty="0">
              <a:solidFill>
                <a:schemeClr val="bg1"/>
              </a:solidFill>
            </a:endParaRPr>
          </a:p>
          <a:p>
            <a:endParaRPr lang="es-ES_tradnl" sz="100" b="1" dirty="0">
              <a:solidFill>
                <a:schemeClr val="bg1"/>
              </a:solidFill>
            </a:endParaRPr>
          </a:p>
          <a:p>
            <a:endParaRPr lang="es-ES_tradnl" sz="100" b="1" dirty="0" smtClean="0">
              <a:solidFill>
                <a:schemeClr val="bg1"/>
              </a:solidFill>
            </a:endParaRPr>
          </a:p>
          <a:p>
            <a:r>
              <a:rPr lang="es-ES_tradnl" b="1" dirty="0">
                <a:solidFill>
                  <a:schemeClr val="bg1"/>
                </a:solidFill>
              </a:rPr>
              <a:t>m</a:t>
            </a:r>
            <a:r>
              <a:rPr lang="es-ES_tradnl" b="1" dirty="0" smtClean="0">
                <a:solidFill>
                  <a:schemeClr val="bg1"/>
                </a:solidFill>
              </a:rPr>
              <a:t>e</a:t>
            </a:r>
            <a:endParaRPr lang="pt-PT" dirty="0"/>
          </a:p>
        </p:txBody>
      </p:sp>
      <p:sp>
        <p:nvSpPr>
          <p:cNvPr id="21" name="Rectângulo 20"/>
          <p:cNvSpPr/>
          <p:nvPr/>
        </p:nvSpPr>
        <p:spPr>
          <a:xfrm>
            <a:off x="1598289" y="4319673"/>
            <a:ext cx="39305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s-ES_tradnl" sz="100" b="1" dirty="0" smtClean="0">
              <a:solidFill>
                <a:schemeClr val="bg1"/>
              </a:solidFill>
            </a:endParaRPr>
          </a:p>
          <a:p>
            <a:endParaRPr lang="es-ES_tradnl" sz="100" b="1" dirty="0">
              <a:solidFill>
                <a:schemeClr val="bg1"/>
              </a:solidFill>
            </a:endParaRPr>
          </a:p>
          <a:p>
            <a:endParaRPr lang="es-ES_tradnl" sz="100" b="1" dirty="0" smtClean="0">
              <a:solidFill>
                <a:schemeClr val="bg1"/>
              </a:solidFill>
            </a:endParaRPr>
          </a:p>
          <a:p>
            <a:endParaRPr lang="es-ES_tradnl" sz="100" b="1" dirty="0" smtClean="0">
              <a:solidFill>
                <a:schemeClr val="bg1"/>
              </a:solidFill>
            </a:endParaRPr>
          </a:p>
          <a:p>
            <a:r>
              <a:rPr lang="es-ES_tradnl" b="1" dirty="0" smtClean="0">
                <a:solidFill>
                  <a:schemeClr val="bg1"/>
                </a:solidFill>
              </a:rPr>
              <a:t>se</a:t>
            </a:r>
            <a:endParaRPr lang="pt-PT" dirty="0"/>
          </a:p>
        </p:txBody>
      </p:sp>
      <p:sp>
        <p:nvSpPr>
          <p:cNvPr id="22" name="Rectângulo 21"/>
          <p:cNvSpPr/>
          <p:nvPr/>
        </p:nvSpPr>
        <p:spPr>
          <a:xfrm>
            <a:off x="4142458" y="4330596"/>
            <a:ext cx="39305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s-ES_tradnl" sz="100" b="1" dirty="0" smtClean="0">
              <a:solidFill>
                <a:schemeClr val="bg1"/>
              </a:solidFill>
            </a:endParaRPr>
          </a:p>
          <a:p>
            <a:endParaRPr lang="es-ES_tradnl" sz="100" b="1" dirty="0">
              <a:solidFill>
                <a:schemeClr val="bg1"/>
              </a:solidFill>
            </a:endParaRPr>
          </a:p>
          <a:p>
            <a:endParaRPr lang="es-ES_tradnl" sz="100" b="1" dirty="0" smtClean="0">
              <a:solidFill>
                <a:schemeClr val="bg1"/>
              </a:solidFill>
            </a:endParaRPr>
          </a:p>
          <a:p>
            <a:endParaRPr lang="es-ES_tradnl" sz="100" b="1" dirty="0" smtClean="0">
              <a:solidFill>
                <a:schemeClr val="bg1"/>
              </a:solidFill>
            </a:endParaRPr>
          </a:p>
          <a:p>
            <a:r>
              <a:rPr lang="es-ES_tradnl" b="1" dirty="0" smtClean="0">
                <a:solidFill>
                  <a:schemeClr val="bg1"/>
                </a:solidFill>
              </a:rPr>
              <a:t>se</a:t>
            </a:r>
            <a:endParaRPr lang="pt-PT" dirty="0"/>
          </a:p>
        </p:txBody>
      </p:sp>
      <p:sp>
        <p:nvSpPr>
          <p:cNvPr id="23" name="Rectângulo 22"/>
          <p:cNvSpPr/>
          <p:nvPr/>
        </p:nvSpPr>
        <p:spPr>
          <a:xfrm>
            <a:off x="1143519" y="4777523"/>
            <a:ext cx="465192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s-ES_tradnl" sz="100" b="1" dirty="0" smtClean="0">
              <a:solidFill>
                <a:schemeClr val="bg1"/>
              </a:solidFill>
            </a:endParaRPr>
          </a:p>
          <a:p>
            <a:endParaRPr lang="es-ES_tradnl" sz="100" b="1" dirty="0">
              <a:solidFill>
                <a:schemeClr val="bg1"/>
              </a:solidFill>
            </a:endParaRPr>
          </a:p>
          <a:p>
            <a:endParaRPr lang="es-ES_tradnl" sz="100" b="1" dirty="0" smtClean="0">
              <a:solidFill>
                <a:schemeClr val="bg1"/>
              </a:solidFill>
            </a:endParaRPr>
          </a:p>
          <a:p>
            <a:endParaRPr lang="es-ES_tradnl" sz="100" b="1" dirty="0" smtClean="0">
              <a:solidFill>
                <a:schemeClr val="bg1"/>
              </a:solidFill>
            </a:endParaRPr>
          </a:p>
          <a:p>
            <a:r>
              <a:rPr lang="es-ES_tradnl" b="1" dirty="0" smtClean="0">
                <a:solidFill>
                  <a:schemeClr val="bg1"/>
                </a:solidFill>
              </a:rPr>
              <a:t> os</a:t>
            </a:r>
            <a:endParaRPr lang="pt-PT" dirty="0"/>
          </a:p>
        </p:txBody>
      </p:sp>
      <p:sp>
        <p:nvSpPr>
          <p:cNvPr id="24" name="Rectângulo 23"/>
          <p:cNvSpPr/>
          <p:nvPr/>
        </p:nvSpPr>
        <p:spPr>
          <a:xfrm>
            <a:off x="3247587" y="5223799"/>
            <a:ext cx="436338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s-ES_tradnl" sz="100" b="1" dirty="0">
              <a:solidFill>
                <a:schemeClr val="bg1"/>
              </a:solidFill>
            </a:endParaRPr>
          </a:p>
          <a:p>
            <a:endParaRPr lang="es-ES_tradnl" sz="100" b="1" dirty="0" smtClean="0">
              <a:solidFill>
                <a:schemeClr val="bg1"/>
              </a:solidFill>
            </a:endParaRPr>
          </a:p>
          <a:p>
            <a:endParaRPr lang="es-ES_tradnl" sz="100" b="1" dirty="0">
              <a:solidFill>
                <a:schemeClr val="bg1"/>
              </a:solidFill>
            </a:endParaRPr>
          </a:p>
          <a:p>
            <a:endParaRPr lang="es-ES_tradnl" sz="100" b="1" dirty="0" smtClean="0">
              <a:solidFill>
                <a:schemeClr val="bg1"/>
              </a:solidFill>
            </a:endParaRPr>
          </a:p>
          <a:p>
            <a:r>
              <a:rPr lang="es-ES_tradnl" b="1" dirty="0" smtClean="0">
                <a:solidFill>
                  <a:schemeClr val="bg1"/>
                </a:solidFill>
              </a:rPr>
              <a:t> </a:t>
            </a:r>
            <a:r>
              <a:rPr lang="es-ES_tradnl" sz="2000" b="1" dirty="0" smtClean="0">
                <a:solidFill>
                  <a:schemeClr val="bg1"/>
                </a:solidFill>
              </a:rPr>
              <a:t>te</a:t>
            </a:r>
            <a:endParaRPr lang="pt-PT" sz="2000" dirty="0"/>
          </a:p>
        </p:txBody>
      </p:sp>
      <p:sp>
        <p:nvSpPr>
          <p:cNvPr id="25" name="Rectângulo 24"/>
          <p:cNvSpPr/>
          <p:nvPr/>
        </p:nvSpPr>
        <p:spPr>
          <a:xfrm>
            <a:off x="1376115" y="5762644"/>
            <a:ext cx="5261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b="1" dirty="0" smtClean="0">
                <a:solidFill>
                  <a:schemeClr val="bg1"/>
                </a:solidFill>
              </a:rPr>
              <a:t>nos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64673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5829300" cy="1463040"/>
          </a:xfrm>
        </p:spPr>
        <p:txBody>
          <a:bodyPr>
            <a:normAutofit fontScale="90000"/>
          </a:bodyPr>
          <a:lstStyle/>
          <a:p>
            <a:pPr algn="just"/>
            <a:r>
              <a:rPr lang="es-ES_tradnl" b="1" dirty="0"/>
              <a:t>2. Conjuga los verbos reflexivos regulares</a:t>
            </a:r>
            <a:r>
              <a:rPr lang="es-ES_tradnl" b="1" dirty="0" smtClean="0"/>
              <a:t>.</a:t>
            </a:r>
            <a:endParaRPr lang="pt-PT" dirty="0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-108520" y="2286000"/>
            <a:ext cx="9255968" cy="4572000"/>
          </a:xfrm>
        </p:spPr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6444208" y="332656"/>
            <a:ext cx="2400300" cy="1463040"/>
          </a:xfrm>
        </p:spPr>
        <p:txBody>
          <a:bodyPr/>
          <a:lstStyle/>
          <a:p>
            <a:r>
              <a:rPr lang="pt-PT" dirty="0"/>
              <a:t>ESPAÑOL – 7º CURSO</a:t>
            </a:r>
          </a:p>
          <a:p>
            <a:r>
              <a:rPr lang="pt-PT" dirty="0"/>
              <a:t>CLASE B – NIVEL </a:t>
            </a:r>
            <a:r>
              <a:rPr lang="pt-PT" dirty="0" smtClean="0"/>
              <a:t>A1</a:t>
            </a:r>
            <a:endParaRPr lang="pt-PT" dirty="0"/>
          </a:p>
        </p:txBody>
      </p:sp>
      <p:cxnSp>
        <p:nvCxnSpPr>
          <p:cNvPr id="5" name="Conexão recta 4"/>
          <p:cNvCxnSpPr/>
          <p:nvPr/>
        </p:nvCxnSpPr>
        <p:spPr>
          <a:xfrm>
            <a:off x="6300192" y="476672"/>
            <a:ext cx="0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642" y="2478649"/>
            <a:ext cx="1652165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ângulo 7"/>
          <p:cNvSpPr/>
          <p:nvPr/>
        </p:nvSpPr>
        <p:spPr>
          <a:xfrm>
            <a:off x="1579082" y="3414753"/>
            <a:ext cx="13692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 smtClean="0">
                <a:solidFill>
                  <a:schemeClr val="tx2">
                    <a:lumMod val="75000"/>
                  </a:schemeClr>
                </a:solidFill>
              </a:rPr>
              <a:t>Ducharse</a:t>
            </a:r>
            <a:endParaRPr lang="pt-PT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5818435" y="3421624"/>
            <a:ext cx="11755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 smtClean="0">
                <a:solidFill>
                  <a:schemeClr val="tx2">
                    <a:lumMod val="75000"/>
                  </a:schemeClr>
                </a:solidFill>
              </a:rPr>
              <a:t>Lavarse</a:t>
            </a:r>
            <a:endParaRPr lang="pt-PT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1" y="2478649"/>
            <a:ext cx="1652165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ângulo 8"/>
          <p:cNvSpPr/>
          <p:nvPr/>
        </p:nvSpPr>
        <p:spPr>
          <a:xfrm>
            <a:off x="1437642" y="3981858"/>
            <a:ext cx="7416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/>
              <a:t>Yo me</a:t>
            </a:r>
            <a:endParaRPr lang="pt-PT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2094811" y="3951080"/>
            <a:ext cx="902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000" b="1" dirty="0" smtClean="0">
                <a:solidFill>
                  <a:schemeClr val="bg1"/>
                </a:solidFill>
              </a:rPr>
              <a:t>ducho</a:t>
            </a:r>
            <a:r>
              <a:rPr lang="es-ES_tradnl" sz="2000" b="1" dirty="0" smtClean="0">
                <a:solidFill>
                  <a:srgbClr val="00B050"/>
                </a:solidFill>
              </a:rPr>
              <a:t> </a:t>
            </a:r>
            <a:endParaRPr lang="es-ES_tradnl" sz="2000" b="1" dirty="0">
              <a:solidFill>
                <a:srgbClr val="00B050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1712963" y="4287325"/>
            <a:ext cx="126989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sz="100" b="1" dirty="0" smtClean="0">
              <a:solidFill>
                <a:schemeClr val="bg1"/>
              </a:solidFill>
            </a:endParaRPr>
          </a:p>
          <a:p>
            <a:endParaRPr lang="es-ES_tradnl" sz="100" b="1" dirty="0" smtClean="0">
              <a:solidFill>
                <a:schemeClr val="bg1"/>
              </a:solidFill>
            </a:endParaRPr>
          </a:p>
          <a:p>
            <a:r>
              <a:rPr lang="es-ES_tradnl" sz="2000" b="1" dirty="0" smtClean="0">
                <a:solidFill>
                  <a:schemeClr val="bg1"/>
                </a:solidFill>
              </a:rPr>
              <a:t>te duchas</a:t>
            </a:r>
            <a:r>
              <a:rPr lang="es-ES_tradnl" sz="2000" b="1" dirty="0" smtClean="0">
                <a:solidFill>
                  <a:srgbClr val="00B050"/>
                </a:solidFill>
              </a:rPr>
              <a:t> </a:t>
            </a:r>
            <a:endParaRPr lang="es-ES_tradnl" sz="2000" b="1" dirty="0">
              <a:solidFill>
                <a:srgbClr val="00B050"/>
              </a:solidFill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1439228" y="4754387"/>
            <a:ext cx="2535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000" b="1" dirty="0" smtClean="0">
                <a:solidFill>
                  <a:srgbClr val="00B050"/>
                </a:solidFill>
              </a:rPr>
              <a:t> </a:t>
            </a:r>
            <a:endParaRPr lang="es-ES_tradnl" sz="2000" b="1" dirty="0">
              <a:solidFill>
                <a:srgbClr val="00B050"/>
              </a:solidFill>
            </a:endParaRPr>
          </a:p>
        </p:txBody>
      </p:sp>
      <p:sp>
        <p:nvSpPr>
          <p:cNvPr id="16" name="Rectângulo 15"/>
          <p:cNvSpPr/>
          <p:nvPr/>
        </p:nvSpPr>
        <p:spPr>
          <a:xfrm>
            <a:off x="1446683" y="4751300"/>
            <a:ext cx="3369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É</a:t>
            </a:r>
            <a:r>
              <a:rPr lang="es-ES" dirty="0" smtClean="0"/>
              <a:t>l</a:t>
            </a:r>
            <a:endParaRPr lang="pt-PT" dirty="0"/>
          </a:p>
        </p:txBody>
      </p:sp>
      <p:sp>
        <p:nvSpPr>
          <p:cNvPr id="11" name="Rectângulo 10"/>
          <p:cNvSpPr/>
          <p:nvPr/>
        </p:nvSpPr>
        <p:spPr>
          <a:xfrm>
            <a:off x="1421837" y="4336902"/>
            <a:ext cx="386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/>
              <a:t>Tú</a:t>
            </a:r>
            <a:endParaRPr lang="pt-PT" dirty="0"/>
          </a:p>
        </p:txBody>
      </p:sp>
      <p:sp>
        <p:nvSpPr>
          <p:cNvPr id="12" name="Rectângulo 11"/>
          <p:cNvSpPr/>
          <p:nvPr/>
        </p:nvSpPr>
        <p:spPr>
          <a:xfrm>
            <a:off x="1660538" y="4737012"/>
            <a:ext cx="393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b="1" dirty="0" smtClean="0">
                <a:solidFill>
                  <a:schemeClr val="bg1"/>
                </a:solidFill>
              </a:rPr>
              <a:t>se</a:t>
            </a:r>
            <a:endParaRPr lang="pt-PT" dirty="0"/>
          </a:p>
        </p:txBody>
      </p:sp>
      <p:sp>
        <p:nvSpPr>
          <p:cNvPr id="19" name="Rectângulo 18"/>
          <p:cNvSpPr/>
          <p:nvPr/>
        </p:nvSpPr>
        <p:spPr>
          <a:xfrm>
            <a:off x="1948749" y="4718212"/>
            <a:ext cx="737318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s-ES" sz="100" dirty="0" smtClean="0"/>
          </a:p>
          <a:p>
            <a:r>
              <a:rPr lang="es-ES" dirty="0" smtClean="0"/>
              <a:t>ducha</a:t>
            </a:r>
            <a:endParaRPr lang="pt-PT" dirty="0"/>
          </a:p>
        </p:txBody>
      </p:sp>
      <p:sp>
        <p:nvSpPr>
          <p:cNvPr id="20" name="Rectângulo 19"/>
          <p:cNvSpPr/>
          <p:nvPr/>
        </p:nvSpPr>
        <p:spPr>
          <a:xfrm>
            <a:off x="1446683" y="5157381"/>
            <a:ext cx="13951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/>
              <a:t>Nosotros nos </a:t>
            </a:r>
            <a:endParaRPr lang="pt-PT" dirty="0"/>
          </a:p>
        </p:txBody>
      </p:sp>
      <p:sp>
        <p:nvSpPr>
          <p:cNvPr id="21" name="CaixaDeTexto 20"/>
          <p:cNvSpPr txBox="1"/>
          <p:nvPr/>
        </p:nvSpPr>
        <p:spPr>
          <a:xfrm>
            <a:off x="2686067" y="5106344"/>
            <a:ext cx="13500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sz="100" b="1" dirty="0" smtClean="0">
              <a:solidFill>
                <a:schemeClr val="bg1"/>
              </a:solidFill>
            </a:endParaRPr>
          </a:p>
          <a:p>
            <a:endParaRPr lang="es-ES_tradnl" sz="100" b="1" dirty="0" smtClean="0">
              <a:solidFill>
                <a:schemeClr val="bg1"/>
              </a:solidFill>
            </a:endParaRPr>
          </a:p>
          <a:p>
            <a:r>
              <a:rPr lang="es-ES_tradnl" sz="2000" b="1" dirty="0" smtClean="0">
                <a:solidFill>
                  <a:schemeClr val="bg1"/>
                </a:solidFill>
              </a:rPr>
              <a:t>duchamos</a:t>
            </a:r>
            <a:r>
              <a:rPr lang="es-ES_tradnl" sz="2000" b="1" dirty="0" smtClean="0">
                <a:solidFill>
                  <a:srgbClr val="00B050"/>
                </a:solidFill>
              </a:rPr>
              <a:t> </a:t>
            </a:r>
            <a:endParaRPr lang="es-ES_tradnl" sz="2000" b="1" dirty="0">
              <a:solidFill>
                <a:srgbClr val="00B050"/>
              </a:solidFill>
            </a:endParaRPr>
          </a:p>
        </p:txBody>
      </p:sp>
      <p:sp>
        <p:nvSpPr>
          <p:cNvPr id="22" name="Rectângulo 21"/>
          <p:cNvSpPr/>
          <p:nvPr/>
        </p:nvSpPr>
        <p:spPr>
          <a:xfrm>
            <a:off x="1439228" y="5506454"/>
            <a:ext cx="9452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/>
              <a:t>Vosotros</a:t>
            </a:r>
            <a:endParaRPr lang="pt-PT" dirty="0"/>
          </a:p>
        </p:txBody>
      </p:sp>
      <p:sp>
        <p:nvSpPr>
          <p:cNvPr id="23" name="Rectângulo 22"/>
          <p:cNvSpPr/>
          <p:nvPr/>
        </p:nvSpPr>
        <p:spPr>
          <a:xfrm>
            <a:off x="2263724" y="5506454"/>
            <a:ext cx="404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b="1" dirty="0" smtClean="0">
                <a:solidFill>
                  <a:schemeClr val="bg1"/>
                </a:solidFill>
              </a:rPr>
              <a:t>os</a:t>
            </a:r>
            <a:endParaRPr lang="pt-PT" dirty="0"/>
          </a:p>
        </p:txBody>
      </p:sp>
      <p:sp>
        <p:nvSpPr>
          <p:cNvPr id="24" name="Rectângulo 23"/>
          <p:cNvSpPr/>
          <p:nvPr/>
        </p:nvSpPr>
        <p:spPr>
          <a:xfrm>
            <a:off x="2564843" y="5506454"/>
            <a:ext cx="865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/>
              <a:t>ducháis</a:t>
            </a:r>
            <a:endParaRPr lang="pt-PT" dirty="0"/>
          </a:p>
        </p:txBody>
      </p:sp>
      <p:sp>
        <p:nvSpPr>
          <p:cNvPr id="25" name="Rectângulo 24"/>
          <p:cNvSpPr/>
          <p:nvPr/>
        </p:nvSpPr>
        <p:spPr>
          <a:xfrm>
            <a:off x="1439228" y="5875786"/>
            <a:ext cx="9012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/>
              <a:t>Ellos se </a:t>
            </a:r>
            <a:endParaRPr lang="pt-PT" dirty="0"/>
          </a:p>
        </p:txBody>
      </p:sp>
      <p:sp>
        <p:nvSpPr>
          <p:cNvPr id="26" name="CaixaDeTexto 25"/>
          <p:cNvSpPr txBox="1"/>
          <p:nvPr/>
        </p:nvSpPr>
        <p:spPr>
          <a:xfrm>
            <a:off x="2163629" y="5831664"/>
            <a:ext cx="103746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sz="100" b="1" dirty="0" smtClean="0">
              <a:solidFill>
                <a:schemeClr val="bg1"/>
              </a:solidFill>
            </a:endParaRPr>
          </a:p>
          <a:p>
            <a:endParaRPr lang="es-ES_tradnl" sz="100" b="1" dirty="0" smtClean="0">
              <a:solidFill>
                <a:schemeClr val="bg1"/>
              </a:solidFill>
            </a:endParaRPr>
          </a:p>
          <a:p>
            <a:r>
              <a:rPr lang="es-ES_tradnl" sz="2000" b="1" dirty="0" smtClean="0">
                <a:solidFill>
                  <a:schemeClr val="bg1"/>
                </a:solidFill>
              </a:rPr>
              <a:t>duchan</a:t>
            </a:r>
            <a:r>
              <a:rPr lang="es-ES_tradnl" sz="2000" b="1" dirty="0" smtClean="0">
                <a:solidFill>
                  <a:srgbClr val="00B050"/>
                </a:solidFill>
              </a:rPr>
              <a:t> </a:t>
            </a:r>
            <a:endParaRPr lang="es-ES_tradnl" sz="2000" b="1" dirty="0">
              <a:solidFill>
                <a:srgbClr val="00B050"/>
              </a:solidFill>
            </a:endParaRPr>
          </a:p>
        </p:txBody>
      </p:sp>
      <p:sp>
        <p:nvSpPr>
          <p:cNvPr id="17" name="Rectângulo 16"/>
          <p:cNvSpPr/>
          <p:nvPr/>
        </p:nvSpPr>
        <p:spPr>
          <a:xfrm>
            <a:off x="5614308" y="3951080"/>
            <a:ext cx="408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Yo</a:t>
            </a:r>
            <a:endParaRPr lang="pt-PT" dirty="0"/>
          </a:p>
        </p:txBody>
      </p:sp>
      <p:sp>
        <p:nvSpPr>
          <p:cNvPr id="28" name="Rectângulo 27"/>
          <p:cNvSpPr/>
          <p:nvPr/>
        </p:nvSpPr>
        <p:spPr>
          <a:xfrm>
            <a:off x="5907136" y="3951080"/>
            <a:ext cx="4780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b="1" dirty="0">
                <a:solidFill>
                  <a:schemeClr val="bg1"/>
                </a:solidFill>
              </a:rPr>
              <a:t>m</a:t>
            </a:r>
            <a:r>
              <a:rPr lang="es-ES_tradnl" b="1" dirty="0" smtClean="0">
                <a:solidFill>
                  <a:schemeClr val="bg1"/>
                </a:solidFill>
              </a:rPr>
              <a:t>e</a:t>
            </a:r>
            <a:endParaRPr lang="pt-PT" dirty="0"/>
          </a:p>
        </p:txBody>
      </p:sp>
      <p:sp>
        <p:nvSpPr>
          <p:cNvPr id="29" name="Rectângulo 28"/>
          <p:cNvSpPr/>
          <p:nvPr/>
        </p:nvSpPr>
        <p:spPr>
          <a:xfrm>
            <a:off x="6300192" y="3966082"/>
            <a:ext cx="5743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/>
              <a:t>lavo</a:t>
            </a:r>
            <a:endParaRPr lang="pt-PT" dirty="0"/>
          </a:p>
        </p:txBody>
      </p:sp>
      <p:sp>
        <p:nvSpPr>
          <p:cNvPr id="30" name="Rectângulo 29"/>
          <p:cNvSpPr/>
          <p:nvPr/>
        </p:nvSpPr>
        <p:spPr>
          <a:xfrm>
            <a:off x="5635917" y="4369666"/>
            <a:ext cx="628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/>
              <a:t>Tú te</a:t>
            </a:r>
            <a:endParaRPr lang="pt-PT" dirty="0"/>
          </a:p>
        </p:txBody>
      </p:sp>
      <p:sp>
        <p:nvSpPr>
          <p:cNvPr id="31" name="CaixaDeTexto 30"/>
          <p:cNvSpPr txBox="1"/>
          <p:nvPr/>
        </p:nvSpPr>
        <p:spPr>
          <a:xfrm>
            <a:off x="6148970" y="4314691"/>
            <a:ext cx="83298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sz="100" b="1" dirty="0" smtClean="0">
              <a:solidFill>
                <a:schemeClr val="bg1"/>
              </a:solidFill>
            </a:endParaRPr>
          </a:p>
          <a:p>
            <a:endParaRPr lang="es-ES_tradnl" sz="100" b="1" dirty="0" smtClean="0">
              <a:solidFill>
                <a:schemeClr val="bg1"/>
              </a:solidFill>
            </a:endParaRPr>
          </a:p>
          <a:p>
            <a:r>
              <a:rPr lang="es-ES_tradnl" sz="2000" b="1" dirty="0" smtClean="0">
                <a:solidFill>
                  <a:schemeClr val="bg1"/>
                </a:solidFill>
              </a:rPr>
              <a:t>lavas</a:t>
            </a:r>
            <a:r>
              <a:rPr lang="es-ES_tradnl" sz="2000" b="1" dirty="0" smtClean="0">
                <a:solidFill>
                  <a:srgbClr val="00B050"/>
                </a:solidFill>
              </a:rPr>
              <a:t> </a:t>
            </a:r>
            <a:endParaRPr lang="es-ES_tradnl" sz="2000" b="1" dirty="0">
              <a:solidFill>
                <a:srgbClr val="00B050"/>
              </a:solidFill>
            </a:endParaRPr>
          </a:p>
        </p:txBody>
      </p:sp>
      <p:sp>
        <p:nvSpPr>
          <p:cNvPr id="32" name="Rectângulo 31"/>
          <p:cNvSpPr/>
          <p:nvPr/>
        </p:nvSpPr>
        <p:spPr>
          <a:xfrm>
            <a:off x="5635917" y="4785165"/>
            <a:ext cx="7713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/>
              <a:t>Ella se</a:t>
            </a:r>
            <a:endParaRPr lang="pt-PT" dirty="0"/>
          </a:p>
        </p:txBody>
      </p:sp>
      <p:sp>
        <p:nvSpPr>
          <p:cNvPr id="33" name="CaixaDeTexto 32"/>
          <p:cNvSpPr txBox="1"/>
          <p:nvPr/>
        </p:nvSpPr>
        <p:spPr>
          <a:xfrm>
            <a:off x="6303407" y="4742085"/>
            <a:ext cx="72398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sz="100" b="1" dirty="0" smtClean="0">
              <a:solidFill>
                <a:schemeClr val="bg1"/>
              </a:solidFill>
            </a:endParaRPr>
          </a:p>
          <a:p>
            <a:r>
              <a:rPr lang="es-ES_tradnl" sz="2000" b="1" dirty="0" smtClean="0">
                <a:solidFill>
                  <a:schemeClr val="bg1"/>
                </a:solidFill>
              </a:rPr>
              <a:t>lava</a:t>
            </a:r>
            <a:r>
              <a:rPr lang="es-ES_tradnl" sz="2000" b="1" dirty="0" smtClean="0">
                <a:solidFill>
                  <a:srgbClr val="00B050"/>
                </a:solidFill>
              </a:rPr>
              <a:t> </a:t>
            </a:r>
            <a:endParaRPr lang="es-ES_tradnl" sz="2000" b="1" dirty="0">
              <a:solidFill>
                <a:srgbClr val="00B050"/>
              </a:solidFill>
            </a:endParaRPr>
          </a:p>
        </p:txBody>
      </p:sp>
      <p:sp>
        <p:nvSpPr>
          <p:cNvPr id="34" name="Rectângulo 33"/>
          <p:cNvSpPr/>
          <p:nvPr/>
        </p:nvSpPr>
        <p:spPr>
          <a:xfrm>
            <a:off x="5635917" y="5157743"/>
            <a:ext cx="10376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/>
              <a:t>Nosotros </a:t>
            </a:r>
            <a:endParaRPr lang="pt-PT" dirty="0"/>
          </a:p>
        </p:txBody>
      </p:sp>
      <p:sp>
        <p:nvSpPr>
          <p:cNvPr id="35" name="CaixaDeTexto 34"/>
          <p:cNvSpPr txBox="1"/>
          <p:nvPr/>
        </p:nvSpPr>
        <p:spPr>
          <a:xfrm>
            <a:off x="6505670" y="5114999"/>
            <a:ext cx="162326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sz="100" b="1" dirty="0" smtClean="0">
              <a:solidFill>
                <a:schemeClr val="bg1"/>
              </a:solidFill>
            </a:endParaRPr>
          </a:p>
          <a:p>
            <a:r>
              <a:rPr lang="es-ES_tradnl" sz="2000" b="1" dirty="0" smtClean="0">
                <a:solidFill>
                  <a:schemeClr val="bg1"/>
                </a:solidFill>
              </a:rPr>
              <a:t>nos lavamos</a:t>
            </a:r>
            <a:r>
              <a:rPr lang="es-ES_tradnl" sz="2000" b="1" dirty="0" smtClean="0">
                <a:solidFill>
                  <a:srgbClr val="00B050"/>
                </a:solidFill>
              </a:rPr>
              <a:t> </a:t>
            </a:r>
            <a:endParaRPr lang="es-ES_tradnl" sz="2000" b="1" dirty="0">
              <a:solidFill>
                <a:srgbClr val="00B050"/>
              </a:solidFill>
            </a:endParaRPr>
          </a:p>
        </p:txBody>
      </p:sp>
      <p:sp>
        <p:nvSpPr>
          <p:cNvPr id="36" name="Rectângulo 35"/>
          <p:cNvSpPr/>
          <p:nvPr/>
        </p:nvSpPr>
        <p:spPr>
          <a:xfrm>
            <a:off x="5635917" y="5527075"/>
            <a:ext cx="9452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/>
              <a:t>Vosotros</a:t>
            </a:r>
            <a:endParaRPr lang="pt-PT" dirty="0"/>
          </a:p>
        </p:txBody>
      </p:sp>
      <p:sp>
        <p:nvSpPr>
          <p:cNvPr id="37" name="CaixaDeTexto 36"/>
          <p:cNvSpPr txBox="1"/>
          <p:nvPr/>
        </p:nvSpPr>
        <p:spPr>
          <a:xfrm>
            <a:off x="6471910" y="5475676"/>
            <a:ext cx="121700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sz="100" b="1" dirty="0" smtClean="0">
              <a:solidFill>
                <a:schemeClr val="bg1"/>
              </a:solidFill>
            </a:endParaRPr>
          </a:p>
          <a:p>
            <a:endParaRPr lang="es-ES_tradnl" sz="100" b="1" dirty="0" smtClean="0">
              <a:solidFill>
                <a:schemeClr val="bg1"/>
              </a:solidFill>
            </a:endParaRPr>
          </a:p>
          <a:p>
            <a:r>
              <a:rPr lang="es-ES_tradnl" sz="2000" b="1" dirty="0" smtClean="0">
                <a:solidFill>
                  <a:schemeClr val="bg1"/>
                </a:solidFill>
              </a:rPr>
              <a:t>os laváis</a:t>
            </a:r>
            <a:r>
              <a:rPr lang="es-ES_tradnl" sz="2000" b="1" dirty="0" smtClean="0">
                <a:solidFill>
                  <a:srgbClr val="00B050"/>
                </a:solidFill>
              </a:rPr>
              <a:t> </a:t>
            </a:r>
            <a:endParaRPr lang="es-ES_tradnl" sz="2000" b="1" dirty="0">
              <a:solidFill>
                <a:srgbClr val="00B050"/>
              </a:solidFill>
            </a:endParaRPr>
          </a:p>
        </p:txBody>
      </p:sp>
      <p:sp>
        <p:nvSpPr>
          <p:cNvPr id="38" name="Rectângulo 37"/>
          <p:cNvSpPr/>
          <p:nvPr/>
        </p:nvSpPr>
        <p:spPr>
          <a:xfrm>
            <a:off x="5660857" y="5906564"/>
            <a:ext cx="644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/>
              <a:t>Ellos </a:t>
            </a:r>
            <a:endParaRPr lang="pt-PT" dirty="0"/>
          </a:p>
        </p:txBody>
      </p:sp>
      <p:sp>
        <p:nvSpPr>
          <p:cNvPr id="40" name="Rectângulo 39"/>
          <p:cNvSpPr/>
          <p:nvPr/>
        </p:nvSpPr>
        <p:spPr>
          <a:xfrm>
            <a:off x="6103664" y="5875786"/>
            <a:ext cx="3930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s-ES_tradnl" sz="100" b="1" dirty="0" smtClean="0">
              <a:solidFill>
                <a:schemeClr val="bg1"/>
              </a:solidFill>
            </a:endParaRPr>
          </a:p>
          <a:p>
            <a:endParaRPr lang="es-ES_tradnl" sz="100" b="1" dirty="0" smtClean="0">
              <a:solidFill>
                <a:schemeClr val="bg1"/>
              </a:solidFill>
            </a:endParaRPr>
          </a:p>
          <a:p>
            <a:r>
              <a:rPr lang="es-ES_tradnl" b="1" dirty="0" smtClean="0">
                <a:solidFill>
                  <a:schemeClr val="bg1"/>
                </a:solidFill>
              </a:rPr>
              <a:t>se</a:t>
            </a:r>
            <a:endParaRPr lang="pt-PT" dirty="0"/>
          </a:p>
        </p:txBody>
      </p:sp>
      <p:sp>
        <p:nvSpPr>
          <p:cNvPr id="42" name="Rectângulo 41"/>
          <p:cNvSpPr/>
          <p:nvPr/>
        </p:nvSpPr>
        <p:spPr>
          <a:xfrm>
            <a:off x="6379909" y="5907628"/>
            <a:ext cx="6865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l</a:t>
            </a:r>
            <a:r>
              <a:rPr lang="es-ES" dirty="0" smtClean="0"/>
              <a:t>avan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1784784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2" grpId="0"/>
      <p:bldP spid="21" grpId="0"/>
      <p:bldP spid="23" grpId="0"/>
      <p:bldP spid="26" grpId="0"/>
      <p:bldP spid="28" grpId="0"/>
      <p:bldP spid="31" grpId="0"/>
      <p:bldP spid="33" grpId="0"/>
      <p:bldP spid="35" grpId="0"/>
      <p:bldP spid="37" grpId="0"/>
      <p:bldP spid="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-108520" y="2132856"/>
            <a:ext cx="9265041" cy="4725144"/>
          </a:xfrm>
        </p:spPr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5829300" cy="1463040"/>
          </a:xfrm>
        </p:spPr>
        <p:txBody>
          <a:bodyPr>
            <a:normAutofit/>
          </a:bodyPr>
          <a:lstStyle/>
          <a:p>
            <a:pPr algn="just"/>
            <a:r>
              <a:rPr lang="es-ES_tradnl" sz="2800" b="1" dirty="0"/>
              <a:t>3. Conjuga los verbos irregulares  (terminados en –</a:t>
            </a:r>
            <a:r>
              <a:rPr lang="es-ES_tradnl" sz="2800" b="1" dirty="0" err="1"/>
              <a:t>ar</a:t>
            </a:r>
            <a:r>
              <a:rPr lang="es-ES_tradnl" sz="2800" b="1" dirty="0"/>
              <a:t>) en presente de indicativo</a:t>
            </a:r>
            <a:r>
              <a:rPr lang="es-ES_tradnl" sz="2800" b="1" dirty="0" smtClean="0"/>
              <a:t>.</a:t>
            </a:r>
            <a:endParaRPr lang="pt-PT" sz="2800" dirty="0"/>
          </a:p>
        </p:txBody>
      </p:sp>
      <p:sp>
        <p:nvSpPr>
          <p:cNvPr id="6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6444208" y="332656"/>
            <a:ext cx="2400300" cy="1463040"/>
          </a:xfrm>
        </p:spPr>
        <p:txBody>
          <a:bodyPr/>
          <a:lstStyle/>
          <a:p>
            <a:r>
              <a:rPr lang="pt-PT" dirty="0"/>
              <a:t>ESPAÑOL – 7º CURSO</a:t>
            </a:r>
          </a:p>
          <a:p>
            <a:r>
              <a:rPr lang="pt-PT" dirty="0"/>
              <a:t>CLASE B – NIVEL </a:t>
            </a:r>
            <a:r>
              <a:rPr lang="pt-PT" dirty="0" smtClean="0"/>
              <a:t>A1</a:t>
            </a:r>
            <a:endParaRPr lang="pt-PT" dirty="0"/>
          </a:p>
        </p:txBody>
      </p:sp>
      <p:sp>
        <p:nvSpPr>
          <p:cNvPr id="7" name="Rectângulo 6"/>
          <p:cNvSpPr/>
          <p:nvPr/>
        </p:nvSpPr>
        <p:spPr>
          <a:xfrm>
            <a:off x="220990" y="2278738"/>
            <a:ext cx="9129713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es-ES_tradnl" sz="1900" dirty="0" smtClean="0"/>
              <a:t>a</a:t>
            </a:r>
            <a:r>
              <a:rPr lang="es-ES_tradnl" sz="1900" dirty="0"/>
              <a:t>) Todos </a:t>
            </a:r>
            <a:r>
              <a:rPr lang="es-ES_tradnl" sz="1900" dirty="0" smtClean="0"/>
              <a:t>los sábados yo                   con mis abuelos por la tarde.</a:t>
            </a:r>
            <a:endParaRPr lang="pt-PT" sz="1900" dirty="0"/>
          </a:p>
          <a:p>
            <a:pPr algn="just">
              <a:lnSpc>
                <a:spcPct val="125000"/>
              </a:lnSpc>
            </a:pPr>
            <a:r>
              <a:rPr lang="es-ES_tradnl" sz="1900" dirty="0"/>
              <a:t>b) Mi madre </a:t>
            </a:r>
            <a:r>
              <a:rPr lang="es-ES_tradnl" sz="1900" dirty="0" smtClean="0"/>
              <a:t>               a </a:t>
            </a:r>
            <a:r>
              <a:rPr lang="es-ES_tradnl" sz="1900" dirty="0"/>
              <a:t>trabajar a las nueve.</a:t>
            </a:r>
            <a:endParaRPr lang="pt-PT" sz="1900" dirty="0"/>
          </a:p>
          <a:p>
            <a:pPr algn="just">
              <a:lnSpc>
                <a:spcPct val="125000"/>
              </a:lnSpc>
            </a:pPr>
            <a:r>
              <a:rPr lang="es-ES_tradnl" sz="1900" dirty="0"/>
              <a:t>c) En España, las tiendas  </a:t>
            </a:r>
            <a:r>
              <a:rPr lang="es-ES_tradnl" sz="1900" dirty="0" smtClean="0"/>
              <a:t>            a </a:t>
            </a:r>
            <a:r>
              <a:rPr lang="es-ES_tradnl" sz="1900" dirty="0"/>
              <a:t>la hora de la comida.</a:t>
            </a:r>
            <a:endParaRPr lang="pt-PT" sz="1900" dirty="0"/>
          </a:p>
          <a:p>
            <a:pPr algn="just">
              <a:lnSpc>
                <a:spcPct val="125000"/>
              </a:lnSpc>
            </a:pPr>
            <a:r>
              <a:rPr lang="es-ES_tradnl" sz="1900" dirty="0"/>
              <a:t>d) Después de cenar, mi hermano mayor  </a:t>
            </a:r>
            <a:r>
              <a:rPr lang="es-ES_tradnl" sz="1900" dirty="0" smtClean="0"/>
              <a:t>           los </a:t>
            </a:r>
            <a:r>
              <a:rPr lang="es-ES_tradnl" sz="1900" dirty="0"/>
              <a:t>platos.</a:t>
            </a:r>
            <a:endParaRPr lang="pt-PT" sz="1900" dirty="0"/>
          </a:p>
          <a:p>
            <a:pPr algn="just">
              <a:lnSpc>
                <a:spcPct val="125000"/>
              </a:lnSpc>
            </a:pPr>
            <a:r>
              <a:rPr lang="es-ES_tradnl" sz="1900" dirty="0"/>
              <a:t>e)  </a:t>
            </a:r>
            <a:r>
              <a:rPr lang="es-ES_tradnl" sz="1900" dirty="0" smtClean="0"/>
              <a:t>                 suelto </a:t>
            </a:r>
            <a:r>
              <a:rPr lang="es-ES_tradnl" sz="1900" dirty="0"/>
              <a:t>para coger el autobús.</a:t>
            </a:r>
            <a:endParaRPr lang="pt-PT" sz="1900" dirty="0"/>
          </a:p>
          <a:p>
            <a:pPr algn="just">
              <a:lnSpc>
                <a:spcPct val="125000"/>
              </a:lnSpc>
            </a:pPr>
            <a:r>
              <a:rPr lang="es-ES_tradnl" sz="1900" dirty="0"/>
              <a:t>f) ¿A qué hora  </a:t>
            </a:r>
            <a:r>
              <a:rPr lang="es-ES_tradnl" sz="1900" dirty="0" smtClean="0"/>
              <a:t>                ?  A </a:t>
            </a:r>
            <a:r>
              <a:rPr lang="es-ES_tradnl" sz="1900" dirty="0"/>
              <a:t>las dos.</a:t>
            </a:r>
            <a:endParaRPr lang="pt-PT" sz="1900" dirty="0"/>
          </a:p>
          <a:p>
            <a:pPr algn="just">
              <a:lnSpc>
                <a:spcPct val="125000"/>
              </a:lnSpc>
            </a:pPr>
            <a:r>
              <a:rPr lang="es-ES_tradnl" sz="1900" dirty="0"/>
              <a:t>g) </a:t>
            </a:r>
            <a:r>
              <a:rPr lang="es-ES_tradnl" sz="1900" dirty="0" smtClean="0"/>
              <a:t>¿                       más </a:t>
            </a:r>
            <a:r>
              <a:rPr lang="es-ES_tradnl" sz="1900" dirty="0"/>
              <a:t>tarde los fines de semana? Por supuesto que sí.</a:t>
            </a:r>
            <a:endParaRPr lang="pt-PT" sz="1900" dirty="0"/>
          </a:p>
          <a:p>
            <a:pPr algn="just">
              <a:lnSpc>
                <a:spcPct val="125000"/>
              </a:lnSpc>
            </a:pPr>
            <a:r>
              <a:rPr lang="es-ES_tradnl" sz="1900" dirty="0"/>
              <a:t>h) </a:t>
            </a:r>
            <a:r>
              <a:rPr lang="es-ES_tradnl" sz="1900" dirty="0" smtClean="0"/>
              <a:t>Ellos               ir </a:t>
            </a:r>
            <a:r>
              <a:rPr lang="es-ES_tradnl" sz="1900" dirty="0"/>
              <a:t>al cine mañana.</a:t>
            </a:r>
            <a:endParaRPr lang="pt-PT" sz="1900" dirty="0"/>
          </a:p>
          <a:p>
            <a:pPr algn="just">
              <a:lnSpc>
                <a:spcPct val="125000"/>
              </a:lnSpc>
            </a:pPr>
            <a:r>
              <a:rPr lang="es-ES_tradnl" sz="1900" dirty="0"/>
              <a:t>i) Durante la </a:t>
            </a:r>
            <a:r>
              <a:rPr lang="es-ES_tradnl" sz="1900" dirty="0" smtClean="0"/>
              <a:t>semana                     muy </a:t>
            </a:r>
            <a:r>
              <a:rPr lang="es-ES_tradnl" sz="1900" dirty="0"/>
              <a:t>temprano.</a:t>
            </a:r>
            <a:endParaRPr lang="pt-PT" sz="1900" dirty="0"/>
          </a:p>
          <a:p>
            <a:pPr algn="just">
              <a:lnSpc>
                <a:spcPct val="125000"/>
              </a:lnSpc>
            </a:pPr>
            <a:r>
              <a:rPr lang="es-ES_tradnl" sz="1900" dirty="0"/>
              <a:t>j) A veces los </a:t>
            </a:r>
            <a:r>
              <a:rPr lang="es-ES_tradnl" sz="1900" dirty="0" smtClean="0"/>
              <a:t>niños              con </a:t>
            </a:r>
            <a:r>
              <a:rPr lang="es-ES_tradnl" sz="1900" dirty="0"/>
              <a:t>sus juguetes.</a:t>
            </a:r>
            <a:endParaRPr lang="pt-PT" sz="1900" dirty="0"/>
          </a:p>
          <a:p>
            <a:pPr algn="just">
              <a:lnSpc>
                <a:spcPct val="125000"/>
              </a:lnSpc>
            </a:pPr>
            <a:r>
              <a:rPr lang="es-ES_tradnl" sz="1900" dirty="0"/>
              <a:t>k)  </a:t>
            </a:r>
            <a:r>
              <a:rPr lang="es-ES_tradnl" sz="1900" dirty="0" smtClean="0"/>
              <a:t>                         a </a:t>
            </a:r>
            <a:r>
              <a:rPr lang="es-ES_tradnl" sz="1900" dirty="0"/>
              <a:t>las </a:t>
            </a:r>
            <a:r>
              <a:rPr lang="es-ES_tradnl" sz="1900" dirty="0" smtClean="0"/>
              <a:t>22:00</a:t>
            </a:r>
            <a:r>
              <a:rPr lang="es-ES_tradnl" sz="1900" dirty="0"/>
              <a:t>. </a:t>
            </a:r>
            <a:endParaRPr lang="pt-PT" sz="1900" dirty="0"/>
          </a:p>
          <a:p>
            <a:pPr algn="just">
              <a:lnSpc>
                <a:spcPct val="125000"/>
              </a:lnSpc>
            </a:pPr>
            <a:r>
              <a:rPr lang="es-ES_tradnl" sz="1900" dirty="0"/>
              <a:t>l)  </a:t>
            </a:r>
            <a:r>
              <a:rPr lang="es-ES_tradnl" sz="1900" dirty="0" smtClean="0"/>
              <a:t>                     siempre </a:t>
            </a:r>
            <a:r>
              <a:rPr lang="es-ES_tradnl" sz="1900" dirty="0"/>
              <a:t>con mal humor.</a:t>
            </a:r>
            <a:endParaRPr lang="pt-PT" sz="1900" dirty="0"/>
          </a:p>
        </p:txBody>
      </p:sp>
      <p:sp>
        <p:nvSpPr>
          <p:cNvPr id="8" name="CaixaDeTexto 7"/>
          <p:cNvSpPr txBox="1"/>
          <p:nvPr/>
        </p:nvSpPr>
        <p:spPr>
          <a:xfrm>
            <a:off x="2652707" y="2153101"/>
            <a:ext cx="1260281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sz="900" b="1" dirty="0" smtClean="0">
              <a:solidFill>
                <a:schemeClr val="bg1"/>
              </a:solidFill>
            </a:endParaRPr>
          </a:p>
          <a:p>
            <a:r>
              <a:rPr lang="es-ES_tradnl" sz="2000" b="1" dirty="0" smtClean="0">
                <a:solidFill>
                  <a:schemeClr val="bg1"/>
                </a:solidFill>
              </a:rPr>
              <a:t>meriendo</a:t>
            </a:r>
            <a:r>
              <a:rPr lang="es-ES_tradnl" sz="2000" b="1" dirty="0" smtClean="0">
                <a:solidFill>
                  <a:srgbClr val="00B050"/>
                </a:solidFill>
              </a:rPr>
              <a:t> </a:t>
            </a:r>
            <a:endParaRPr lang="es-ES_tradnl" sz="2000" b="1" dirty="0">
              <a:solidFill>
                <a:srgbClr val="00B050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1520452" y="2636912"/>
            <a:ext cx="109677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PT" sz="200" dirty="0" smtClean="0">
              <a:solidFill>
                <a:srgbClr val="00B050"/>
              </a:solidFill>
            </a:endParaRPr>
          </a:p>
          <a:p>
            <a:r>
              <a:rPr lang="es-ES_tradnl" sz="2000" b="1" dirty="0" smtClean="0">
                <a:solidFill>
                  <a:schemeClr val="bg1"/>
                </a:solidFill>
              </a:rPr>
              <a:t>empieza</a:t>
            </a:r>
            <a:endParaRPr lang="es-ES_tradnl" sz="2000" b="1" dirty="0">
              <a:solidFill>
                <a:schemeClr val="bg1"/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2652707" y="2852355"/>
            <a:ext cx="9184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PT" sz="200" dirty="0" smtClean="0">
              <a:solidFill>
                <a:srgbClr val="00B050"/>
              </a:solidFill>
            </a:endParaRPr>
          </a:p>
          <a:p>
            <a:endParaRPr lang="pt-PT" sz="200" dirty="0">
              <a:solidFill>
                <a:srgbClr val="00B050"/>
              </a:solidFill>
            </a:endParaRPr>
          </a:p>
          <a:p>
            <a:endParaRPr lang="pt-PT" sz="200" dirty="0" smtClean="0">
              <a:solidFill>
                <a:srgbClr val="00B050"/>
              </a:solidFill>
            </a:endParaRPr>
          </a:p>
          <a:p>
            <a:endParaRPr lang="pt-PT" sz="200" dirty="0">
              <a:solidFill>
                <a:srgbClr val="00B050"/>
              </a:solidFill>
            </a:endParaRPr>
          </a:p>
          <a:p>
            <a:endParaRPr lang="pt-PT" sz="200" dirty="0" smtClean="0">
              <a:solidFill>
                <a:srgbClr val="00B050"/>
              </a:solidFill>
            </a:endParaRPr>
          </a:p>
          <a:p>
            <a:endParaRPr lang="pt-PT" sz="200" dirty="0" smtClean="0">
              <a:solidFill>
                <a:srgbClr val="00B050"/>
              </a:solidFill>
            </a:endParaRPr>
          </a:p>
          <a:p>
            <a:r>
              <a:rPr lang="es-ES_tradnl" sz="2000" b="1" dirty="0" smtClean="0">
                <a:solidFill>
                  <a:schemeClr val="bg1"/>
                </a:solidFill>
              </a:rPr>
              <a:t>cierran</a:t>
            </a:r>
            <a:endParaRPr lang="es-ES_tradnl" sz="2000" b="1" dirty="0">
              <a:solidFill>
                <a:schemeClr val="bg1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4190315" y="3326705"/>
            <a:ext cx="811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PT" sz="200" dirty="0" smtClean="0">
              <a:solidFill>
                <a:srgbClr val="00B050"/>
              </a:solidFill>
            </a:endParaRPr>
          </a:p>
          <a:p>
            <a:endParaRPr lang="pt-PT" sz="200" dirty="0" smtClean="0">
              <a:solidFill>
                <a:srgbClr val="00B050"/>
              </a:solidFill>
            </a:endParaRPr>
          </a:p>
          <a:p>
            <a:r>
              <a:rPr lang="es-ES_tradnl" sz="2000" b="1" dirty="0" smtClean="0">
                <a:solidFill>
                  <a:schemeClr val="bg1"/>
                </a:solidFill>
              </a:rPr>
              <a:t>friega</a:t>
            </a:r>
            <a:endParaRPr lang="es-ES_tradnl" sz="2000" b="1" dirty="0">
              <a:solidFill>
                <a:schemeClr val="bg1"/>
              </a:solidFill>
            </a:endParaRPr>
          </a:p>
        </p:txBody>
      </p:sp>
      <p:cxnSp>
        <p:nvCxnSpPr>
          <p:cNvPr id="13" name="Conexão recta 12"/>
          <p:cNvCxnSpPr/>
          <p:nvPr/>
        </p:nvCxnSpPr>
        <p:spPr>
          <a:xfrm>
            <a:off x="6300192" y="476672"/>
            <a:ext cx="0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ixaDeTexto 13"/>
          <p:cNvSpPr txBox="1"/>
          <p:nvPr/>
        </p:nvSpPr>
        <p:spPr>
          <a:xfrm>
            <a:off x="502440" y="3675308"/>
            <a:ext cx="12570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PT" sz="200" dirty="0" smtClean="0">
              <a:solidFill>
                <a:srgbClr val="00B050"/>
              </a:solidFill>
            </a:endParaRPr>
          </a:p>
          <a:p>
            <a:endParaRPr lang="pt-PT" sz="200" dirty="0">
              <a:solidFill>
                <a:srgbClr val="00B050"/>
              </a:solidFill>
            </a:endParaRPr>
          </a:p>
          <a:p>
            <a:r>
              <a:rPr lang="es-ES_tradnl" sz="2000" b="1" dirty="0" smtClean="0">
                <a:solidFill>
                  <a:schemeClr val="bg1"/>
                </a:solidFill>
              </a:rPr>
              <a:t>Contamos</a:t>
            </a:r>
            <a:endParaRPr lang="es-ES_tradnl" sz="2000" b="1" dirty="0">
              <a:solidFill>
                <a:schemeClr val="bg1"/>
              </a:solidFill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1692028" y="4062189"/>
            <a:ext cx="12410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PT" sz="200" dirty="0" smtClean="0">
              <a:solidFill>
                <a:srgbClr val="00B050"/>
              </a:solidFill>
            </a:endParaRPr>
          </a:p>
          <a:p>
            <a:endParaRPr lang="pt-PT" sz="200" dirty="0">
              <a:solidFill>
                <a:srgbClr val="00B050"/>
              </a:solidFill>
            </a:endParaRPr>
          </a:p>
          <a:p>
            <a:r>
              <a:rPr lang="es-ES_tradnl" sz="2000" b="1" dirty="0" smtClean="0">
                <a:solidFill>
                  <a:schemeClr val="bg1"/>
                </a:solidFill>
              </a:rPr>
              <a:t>almorzáis</a:t>
            </a:r>
            <a:endParaRPr lang="es-ES_tradnl" sz="2000" b="1" dirty="0">
              <a:solidFill>
                <a:schemeClr val="bg1"/>
              </a:solidFill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612598" y="4385484"/>
            <a:ext cx="158979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PT" sz="200" dirty="0">
              <a:solidFill>
                <a:srgbClr val="00B050"/>
              </a:solidFill>
            </a:endParaRPr>
          </a:p>
          <a:p>
            <a:endParaRPr lang="pt-PT" sz="200" dirty="0" smtClean="0">
              <a:solidFill>
                <a:srgbClr val="00B050"/>
              </a:solidFill>
            </a:endParaRPr>
          </a:p>
          <a:p>
            <a:endParaRPr lang="pt-PT" sz="200" dirty="0">
              <a:solidFill>
                <a:srgbClr val="00B050"/>
              </a:solidFill>
            </a:endParaRPr>
          </a:p>
          <a:p>
            <a:r>
              <a:rPr lang="es-ES_tradnl" sz="2000" b="1" dirty="0" smtClean="0">
                <a:solidFill>
                  <a:schemeClr val="bg1"/>
                </a:solidFill>
              </a:rPr>
              <a:t>Te despiertas</a:t>
            </a:r>
            <a:endParaRPr lang="es-ES_tradnl" sz="2000" b="1" dirty="0">
              <a:solidFill>
                <a:schemeClr val="bg1"/>
              </a:solidFill>
            </a:endParaRPr>
          </a:p>
        </p:txBody>
      </p:sp>
      <p:sp>
        <p:nvSpPr>
          <p:cNvPr id="17" name="CaixaDeTexto 16"/>
          <p:cNvSpPr txBox="1"/>
          <p:nvPr/>
        </p:nvSpPr>
        <p:spPr>
          <a:xfrm>
            <a:off x="949110" y="4830186"/>
            <a:ext cx="10278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000" b="1" dirty="0" smtClean="0">
                <a:solidFill>
                  <a:schemeClr val="bg1"/>
                </a:solidFill>
              </a:rPr>
              <a:t>piensan</a:t>
            </a:r>
            <a:endParaRPr lang="es-ES_tradnl" sz="2000" b="1" dirty="0">
              <a:solidFill>
                <a:schemeClr val="bg1"/>
              </a:solidFill>
            </a:endParaRPr>
          </a:p>
        </p:txBody>
      </p:sp>
      <p:sp>
        <p:nvSpPr>
          <p:cNvPr id="18" name="CaixaDeTexto 17"/>
          <p:cNvSpPr txBox="1"/>
          <p:nvPr/>
        </p:nvSpPr>
        <p:spPr>
          <a:xfrm>
            <a:off x="2304290" y="5111606"/>
            <a:ext cx="13917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PT" sz="200" dirty="0">
              <a:solidFill>
                <a:srgbClr val="00B050"/>
              </a:solidFill>
            </a:endParaRPr>
          </a:p>
          <a:p>
            <a:endParaRPr lang="pt-PT" sz="200" dirty="0">
              <a:solidFill>
                <a:srgbClr val="00B050"/>
              </a:solidFill>
            </a:endParaRPr>
          </a:p>
          <a:p>
            <a:r>
              <a:rPr lang="es-ES_tradnl" sz="2000" b="1" dirty="0">
                <a:solidFill>
                  <a:schemeClr val="bg1"/>
                </a:solidFill>
              </a:rPr>
              <a:t>m</a:t>
            </a:r>
            <a:r>
              <a:rPr lang="es-ES_tradnl" sz="2000" b="1" dirty="0" smtClean="0">
                <a:solidFill>
                  <a:schemeClr val="bg1"/>
                </a:solidFill>
              </a:rPr>
              <a:t>e acuesto</a:t>
            </a:r>
            <a:endParaRPr lang="es-ES_tradnl" sz="2000" b="1" dirty="0">
              <a:solidFill>
                <a:schemeClr val="bg1"/>
              </a:solidFill>
            </a:endParaRPr>
          </a:p>
        </p:txBody>
      </p:sp>
      <p:sp>
        <p:nvSpPr>
          <p:cNvPr id="19" name="CaixaDeTexto 18"/>
          <p:cNvSpPr txBox="1"/>
          <p:nvPr/>
        </p:nvSpPr>
        <p:spPr>
          <a:xfrm>
            <a:off x="2075210" y="5529505"/>
            <a:ext cx="96051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sz="100" b="1" dirty="0" smtClean="0">
              <a:solidFill>
                <a:schemeClr val="bg1"/>
              </a:solidFill>
            </a:endParaRPr>
          </a:p>
          <a:p>
            <a:r>
              <a:rPr lang="es-ES_tradnl" sz="2000" b="1" dirty="0" smtClean="0">
                <a:solidFill>
                  <a:schemeClr val="bg1"/>
                </a:solidFill>
              </a:rPr>
              <a:t>sueñan</a:t>
            </a:r>
            <a:endParaRPr lang="es-ES_tradnl" sz="2000" b="1" dirty="0">
              <a:solidFill>
                <a:schemeClr val="bg1"/>
              </a:solidFill>
            </a:endParaRPr>
          </a:p>
        </p:txBody>
      </p:sp>
      <p:sp>
        <p:nvSpPr>
          <p:cNvPr id="20" name="CaixaDeTexto 19"/>
          <p:cNvSpPr txBox="1"/>
          <p:nvPr/>
        </p:nvSpPr>
        <p:spPr>
          <a:xfrm>
            <a:off x="441278" y="5916730"/>
            <a:ext cx="18101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000" b="1" dirty="0" smtClean="0">
                <a:solidFill>
                  <a:schemeClr val="bg1"/>
                </a:solidFill>
              </a:rPr>
              <a:t>Nos acostamos</a:t>
            </a:r>
            <a:endParaRPr lang="es-ES_tradnl" sz="2000" b="1" dirty="0">
              <a:solidFill>
                <a:schemeClr val="bg1"/>
              </a:solidFill>
            </a:endParaRPr>
          </a:p>
        </p:txBody>
      </p:sp>
      <p:sp>
        <p:nvSpPr>
          <p:cNvPr id="21" name="CaixaDeTexto 20"/>
          <p:cNvSpPr txBox="1"/>
          <p:nvPr/>
        </p:nvSpPr>
        <p:spPr>
          <a:xfrm>
            <a:off x="389425" y="6248212"/>
            <a:ext cx="15897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PT" sz="200" dirty="0" smtClean="0">
              <a:solidFill>
                <a:srgbClr val="00B050"/>
              </a:solidFill>
            </a:endParaRPr>
          </a:p>
          <a:p>
            <a:r>
              <a:rPr lang="es-ES_tradnl" sz="2000" b="1" dirty="0" smtClean="0">
                <a:solidFill>
                  <a:schemeClr val="bg1"/>
                </a:solidFill>
              </a:rPr>
              <a:t>Te despiertas</a:t>
            </a:r>
            <a:endParaRPr lang="es-ES_tradnl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8270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ma3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Tema3</Template>
  <TotalTime>4267</TotalTime>
  <Words>342</Words>
  <Application>Microsoft Office PowerPoint</Application>
  <PresentationFormat>Apresentação no Ecrã (4:3)</PresentationFormat>
  <Paragraphs>165</Paragraphs>
  <Slides>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4</vt:i4>
      </vt:variant>
    </vt:vector>
  </HeadingPairs>
  <TitlesOfParts>
    <vt:vector size="5" baseType="lpstr">
      <vt:lpstr>Tema3</vt:lpstr>
      <vt:lpstr>Apresentação do PowerPoint</vt:lpstr>
      <vt:lpstr>1. Pon los pronombres reflexivos según convenga.</vt:lpstr>
      <vt:lpstr>2. Conjuga los verbos reflexivos regulares.</vt:lpstr>
      <vt:lpstr>3. Conjuga los verbos irregulares  (terminados en –ar) en presente de indicativo.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Emanuel</dc:creator>
  <cp:lastModifiedBy>Emanuel</cp:lastModifiedBy>
  <cp:revision>38</cp:revision>
  <dcterms:created xsi:type="dcterms:W3CDTF">2016-03-16T23:43:53Z</dcterms:created>
  <dcterms:modified xsi:type="dcterms:W3CDTF">2016-04-02T16:22:00Z</dcterms:modified>
</cp:coreProperties>
</file>